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oundtripDataSignature="AMtx7mgYAX+8GeqdrPe2yxDq5BZFe5xyuQ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ll Prevention Community of Practice" initials="" lastIdx="1" clrIdx="0"/>
  <p:cmAuthor id="1" name="Helene Gagne" initials="HG" lastIdx="8" clrIdx="1">
    <p:extLst>
      <p:ext uri="{19B8F6BF-5375-455C-9EA6-DF929625EA0E}">
        <p15:presenceInfo xmlns:p15="http://schemas.microsoft.com/office/powerpoint/2012/main" userId="139818e165ab11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51247A-DF19-4A5B-B093-C23A49D99548}">
  <a:tblStyle styleId="{6F51247A-DF19-4A5B-B093-C23A49D9954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4"/>
    <p:restoredTop sz="87421" autoAdjust="0"/>
  </p:normalViewPr>
  <p:slideViewPr>
    <p:cSldViewPr snapToGrid="0">
      <p:cViewPr varScale="1">
        <p:scale>
          <a:sx n="64" d="100"/>
          <a:sy n="64" d="100"/>
        </p:scale>
        <p:origin x="184" y="7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/>
              <a:t>The Fall Prevention Month is a call to action for all communities across Canada to raise awareness of fall prevention in older adults and children in their respective organizations/communities.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/>
              <a:t>One of the best ways we encourage organizations to take action is by hosting events/activities to promote fall prevention. Check out the grab and go activities in the activities tab.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/>
              <a:t>A few </a:t>
            </a:r>
            <a:r>
              <a:rPr lang="fr-CA" dirty="0" err="1"/>
              <a:t>examples</a:t>
            </a:r>
            <a:r>
              <a:rPr lang="fr-CA" dirty="0"/>
              <a:t> of </a:t>
            </a:r>
            <a:r>
              <a:rPr lang="fr-CA" dirty="0" err="1"/>
              <a:t>virtual</a:t>
            </a:r>
            <a:r>
              <a:rPr lang="fr-CA" dirty="0"/>
              <a:t> and in-</a:t>
            </a:r>
            <a:r>
              <a:rPr lang="fr-CA" dirty="0" err="1"/>
              <a:t>person</a:t>
            </a:r>
            <a:r>
              <a:rPr lang="fr-CA" dirty="0"/>
              <a:t> </a:t>
            </a:r>
            <a:r>
              <a:rPr lang="fr-CA" dirty="0" err="1"/>
              <a:t>activities</a:t>
            </a:r>
            <a:r>
              <a:rPr lang="fr-CA" dirty="0"/>
              <a:t>. </a:t>
            </a:r>
            <a:r>
              <a:rPr lang="en-CA" dirty="0"/>
              <a:t>These activities are aimed at preventing falls in children.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0" name="Google Shape;20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 err="1"/>
              <a:t>Here’s</a:t>
            </a:r>
            <a:r>
              <a:rPr lang="fr-CA" dirty="0"/>
              <a:t> an </a:t>
            </a:r>
            <a:r>
              <a:rPr lang="fr-CA" dirty="0" err="1"/>
              <a:t>example</a:t>
            </a:r>
            <a:r>
              <a:rPr lang="fr-CA" dirty="0"/>
              <a:t> of </a:t>
            </a:r>
            <a:r>
              <a:rPr lang="fr-CA" dirty="0" err="1"/>
              <a:t>additional</a:t>
            </a:r>
            <a:r>
              <a:rPr lang="fr-CA" dirty="0"/>
              <a:t> </a:t>
            </a:r>
            <a:r>
              <a:rPr lang="fr-CA" dirty="0" err="1"/>
              <a:t>resources</a:t>
            </a:r>
            <a:r>
              <a:rPr lang="fr-CA" dirty="0"/>
              <a:t> for </a:t>
            </a:r>
            <a:r>
              <a:rPr lang="fr-CA" dirty="0" err="1"/>
              <a:t>adults</a:t>
            </a:r>
            <a:r>
              <a:rPr lang="fr-CA" dirty="0"/>
              <a:t>. 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additional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resources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free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materials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developed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by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external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organizations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that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provide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information on a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variety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of topics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related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fall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prevention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can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include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practitioner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resources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statistics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infographics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along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with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information </a:t>
            </a:r>
            <a:r>
              <a:rPr lang="en-US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for older adults and caregivers. </a:t>
            </a:r>
            <a:endParaRPr dirty="0">
              <a:solidFill>
                <a:srgbClr val="5B5B5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5B5B5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 err="1"/>
              <a:t>Here’s</a:t>
            </a:r>
            <a:r>
              <a:rPr lang="fr-CA" dirty="0"/>
              <a:t> an </a:t>
            </a:r>
            <a:r>
              <a:rPr lang="fr-CA" dirty="0" err="1"/>
              <a:t>example</a:t>
            </a:r>
            <a:r>
              <a:rPr lang="fr-CA" dirty="0"/>
              <a:t> of </a:t>
            </a:r>
            <a:r>
              <a:rPr lang="fr-CA" dirty="0" err="1"/>
              <a:t>additional</a:t>
            </a:r>
            <a:r>
              <a:rPr lang="fr-CA" dirty="0"/>
              <a:t> </a:t>
            </a:r>
            <a:r>
              <a:rPr lang="fr-CA" dirty="0" err="1"/>
              <a:t>resources</a:t>
            </a:r>
            <a:r>
              <a:rPr lang="fr-CA" dirty="0"/>
              <a:t> for </a:t>
            </a:r>
            <a:r>
              <a:rPr lang="fr-CA" dirty="0" err="1"/>
              <a:t>children</a:t>
            </a:r>
            <a:r>
              <a:rPr lang="fr-CA" dirty="0"/>
              <a:t>.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additional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resources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free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materials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developed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by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external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organizations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that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provide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information on a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variety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of topics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related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fall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prevention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can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include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practitioner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resources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statistics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infographics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along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with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information for parents and </a:t>
            </a:r>
            <a:r>
              <a:rPr lang="fr-CA" dirty="0" err="1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caregivers</a:t>
            </a:r>
            <a:r>
              <a:rPr lang="fr-CA" dirty="0">
                <a:solidFill>
                  <a:srgbClr val="5B5B5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rgbClr val="5B5B5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16" name="Google Shape;21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7" name="Google Shape;23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Fall Prevention Month website includes evidence-based resources to help organizations successfully organize fall prevention initiatives for November.  </a:t>
            </a: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Contributors are organizations that actively support and promote the Fall Prevention Month campaign and related initiatives within their networks.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Friends of Fall Prevention Month are private sector organizations that actively promote the campaign and related initiatives within their networks. </a:t>
            </a:r>
            <a:endParaRPr dirty="0"/>
          </a:p>
        </p:txBody>
      </p:sp>
      <p:sp>
        <p:nvSpPr>
          <p:cNvPr id="123" name="Google Shape;12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/>
              <a:t>This </a:t>
            </a:r>
            <a:r>
              <a:rPr lang="fr-CA" dirty="0" err="1"/>
              <a:t>is</a:t>
            </a:r>
            <a:r>
              <a:rPr lang="fr-CA" dirty="0"/>
              <a:t> the home page for the </a:t>
            </a:r>
            <a:r>
              <a:rPr lang="fr-CA" dirty="0" err="1"/>
              <a:t>website</a:t>
            </a:r>
            <a:r>
              <a:rPr lang="fr-CA" dirty="0"/>
              <a:t>.</a:t>
            </a:r>
            <a:endParaRPr dirty="0"/>
          </a:p>
        </p:txBody>
      </p:sp>
      <p:sp>
        <p:nvSpPr>
          <p:cNvPr id="132" name="Google Shape;1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/>
              <a:t>The </a:t>
            </a:r>
            <a:r>
              <a:rPr lang="fr-CA" dirty="0" err="1"/>
              <a:t>website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bilingual</a:t>
            </a:r>
            <a:r>
              <a:rPr lang="fr-CA" dirty="0"/>
              <a:t>. It </a:t>
            </a:r>
            <a:r>
              <a:rPr lang="fr-CA" dirty="0" err="1"/>
              <a:t>features</a:t>
            </a:r>
            <a:r>
              <a:rPr lang="fr-CA" dirty="0"/>
              <a:t> </a:t>
            </a:r>
            <a:r>
              <a:rPr lang="fr-CA" dirty="0" err="1"/>
              <a:t>promotional</a:t>
            </a:r>
            <a:r>
              <a:rPr lang="fr-CA" dirty="0"/>
              <a:t> </a:t>
            </a:r>
            <a:r>
              <a:rPr lang="fr-CA" dirty="0" err="1"/>
              <a:t>materials</a:t>
            </a:r>
            <a:r>
              <a:rPr lang="fr-CA" dirty="0"/>
              <a:t>, </a:t>
            </a:r>
            <a:r>
              <a:rPr lang="fr-CA" dirty="0" err="1"/>
              <a:t>activity</a:t>
            </a:r>
            <a:r>
              <a:rPr lang="fr-CA" dirty="0"/>
              <a:t> </a:t>
            </a:r>
            <a:r>
              <a:rPr lang="fr-CA" dirty="0" err="1"/>
              <a:t>ideas</a:t>
            </a:r>
            <a:r>
              <a:rPr lang="fr-CA" dirty="0"/>
              <a:t>, </a:t>
            </a:r>
            <a:r>
              <a:rPr lang="fr-CA" dirty="0" err="1"/>
              <a:t>additional</a:t>
            </a:r>
            <a:r>
              <a:rPr lang="fr-CA" dirty="0"/>
              <a:t> </a:t>
            </a:r>
            <a:r>
              <a:rPr lang="fr-CA" dirty="0" err="1"/>
              <a:t>resources</a:t>
            </a:r>
            <a:r>
              <a:rPr lang="fr-CA" dirty="0"/>
              <a:t>, </a:t>
            </a:r>
            <a:r>
              <a:rPr lang="fr-CA" dirty="0" err="1"/>
              <a:t>current</a:t>
            </a:r>
            <a:r>
              <a:rPr lang="fr-CA" dirty="0"/>
              <a:t> and </a:t>
            </a:r>
            <a:r>
              <a:rPr lang="fr-CA" dirty="0" err="1"/>
              <a:t>archived</a:t>
            </a:r>
            <a:r>
              <a:rPr lang="fr-CA" dirty="0"/>
              <a:t> newsletters and </a:t>
            </a:r>
            <a:r>
              <a:rPr lang="fr-CA" dirty="0" err="1"/>
              <a:t>connects</a:t>
            </a:r>
            <a:r>
              <a:rPr lang="fr-CA" dirty="0"/>
              <a:t> to the social media </a:t>
            </a:r>
            <a:r>
              <a:rPr lang="fr-CA" dirty="0" err="1"/>
              <a:t>handles</a:t>
            </a:r>
            <a:r>
              <a:rPr lang="fr-CA" dirty="0"/>
              <a:t>. </a:t>
            </a:r>
            <a:endParaRPr dirty="0"/>
          </a:p>
        </p:txBody>
      </p:sp>
      <p:sp>
        <p:nvSpPr>
          <p:cNvPr id="141" name="Google Shape;1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/>
              <a:t>Promotional materials are </a:t>
            </a:r>
            <a:r>
              <a:rPr lang="fr-CA">
                <a:solidFill>
                  <a:srgbClr val="000000"/>
                </a:solidFill>
              </a:rPr>
              <a:t>resources to help you promote the campaign or your activity/event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The Fall Prevention Month is a call to action for all communities across Canada to raise awareness of fall prevention in older adults and children in their respective organizations/communities.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One of the best ways we encourage organizations to take action is by hosting events/activities to promote fall prevention. Check out the grab and go activities in the activities tab. </a:t>
            </a:r>
            <a:endParaRPr/>
          </a:p>
        </p:txBody>
      </p:sp>
      <p:sp>
        <p:nvSpPr>
          <p:cNvPr id="177" name="Google Shape;17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/>
              <a:t>A few </a:t>
            </a:r>
            <a:r>
              <a:rPr lang="fr-CA" dirty="0" err="1"/>
              <a:t>examples</a:t>
            </a:r>
            <a:r>
              <a:rPr lang="fr-CA" dirty="0"/>
              <a:t> of </a:t>
            </a:r>
            <a:r>
              <a:rPr lang="fr-CA" dirty="0" err="1"/>
              <a:t>virtual</a:t>
            </a:r>
            <a:r>
              <a:rPr lang="fr-CA" dirty="0"/>
              <a:t> and in-</a:t>
            </a:r>
            <a:r>
              <a:rPr lang="fr-CA" dirty="0" err="1"/>
              <a:t>person</a:t>
            </a:r>
            <a:r>
              <a:rPr lang="fr-CA" dirty="0"/>
              <a:t> </a:t>
            </a:r>
            <a:r>
              <a:rPr lang="fr-CA" dirty="0" err="1"/>
              <a:t>activities</a:t>
            </a:r>
            <a:r>
              <a:rPr lang="fr-CA" dirty="0"/>
              <a:t>. </a:t>
            </a:r>
            <a:r>
              <a:rPr lang="en-CA" dirty="0"/>
              <a:t>These activities are aimed at preventing falls among adults and older adults. </a:t>
            </a:r>
            <a:endParaRPr dirty="0"/>
          </a:p>
        </p:txBody>
      </p:sp>
      <p:sp>
        <p:nvSpPr>
          <p:cNvPr id="184" name="Google Shape;1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/>
          <p:nvPr/>
        </p:nvSpPr>
        <p:spPr>
          <a:xfrm rot="10800000" flipH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9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9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4" name="Google Shape;14;p14"/>
          <p:cNvSpPr/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rgbClr val="075290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CA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4"/>
          <p:cNvPicPr preferRelativeResize="0"/>
          <p:nvPr/>
        </p:nvPicPr>
        <p:blipFill>
          <a:blip r:embed="rId12"/>
          <a:srcRect/>
          <a:stretch/>
        </p:blipFill>
        <p:spPr>
          <a:xfrm>
            <a:off x="838200" y="6287776"/>
            <a:ext cx="914400" cy="3980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dueckman@parachute.ca" TargetMode="External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llpreventionmonth.ca/about/leadershi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://www.novembresanschute.c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>
          <a:blip r:embed="rId3"/>
          <a:srcRect/>
          <a:stretch/>
        </p:blipFill>
        <p:spPr>
          <a:xfrm>
            <a:off x="2585357" y="1427012"/>
            <a:ext cx="3973286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585788" y="66579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90277"/>
            <a:ext cx="9144000" cy="2846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/>
        </p:nvSpPr>
        <p:spPr>
          <a:xfrm>
            <a:off x="1562100" y="5334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Activities You Can Host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for Children</a:t>
            </a:r>
            <a:endParaRPr sz="32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550" y="1817987"/>
            <a:ext cx="5398899" cy="4259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/>
        </p:nvSpPr>
        <p:spPr>
          <a:xfrm>
            <a:off x="1562100" y="5334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Activities You Can Host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for Children</a:t>
            </a:r>
            <a:endParaRPr sz="32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705293" y="2108200"/>
            <a:ext cx="6019800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In-person and virtual activities your organization can organize and/or plan with partners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Instructions and downloads available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4" name="Google Shape;204;p30"/>
          <p:cNvGraphicFramePr/>
          <p:nvPr>
            <p:extLst>
              <p:ext uri="{D42A27DB-BD31-4B8C-83A1-F6EECF244321}">
                <p14:modId xmlns:p14="http://schemas.microsoft.com/office/powerpoint/2010/main" val="1753137698"/>
              </p:ext>
            </p:extLst>
          </p:nvPr>
        </p:nvGraphicFramePr>
        <p:xfrm>
          <a:off x="685800" y="3657600"/>
          <a:ext cx="8001000" cy="2062530"/>
        </p:xfrm>
        <a:graphic>
          <a:graphicData uri="http://schemas.openxmlformats.org/drawingml/2006/table">
            <a:tbl>
              <a:tblPr firstRow="1" bandRow="1">
                <a:noFill/>
                <a:tableStyleId>{6F51247A-DF19-4A5B-B093-C23A49D99548}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Virtual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44A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 P</a:t>
                      </a: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          </a:ext>
                          </a:extLst>
                        </a:rPr>
                        <a:t>ers</a:t>
                      </a: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Safety Superheroes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#FallProofYourHome Challenge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i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Alex at the Playground </a:t>
                      </a: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Book Reading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Brain Mold Demonstration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Step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Up 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Family Experience and Information Table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" name="Google Shape;205;p30"/>
          <p:cNvSpPr/>
          <p:nvPr/>
        </p:nvSpPr>
        <p:spPr>
          <a:xfrm>
            <a:off x="3352800" y="5715000"/>
            <a:ext cx="246237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r-CA" sz="25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… and more!</a:t>
            </a:r>
            <a:endParaRPr sz="2500" b="1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703373" y="321564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Additional Resources - Adults</a:t>
            </a:r>
            <a:endParaRPr sz="32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>
          <a:blip r:embed="rId3"/>
          <a:srcRect/>
          <a:stretch/>
        </p:blipFill>
        <p:spPr>
          <a:xfrm>
            <a:off x="889180" y="1828800"/>
            <a:ext cx="7400786" cy="39624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/>
          <p:nvPr/>
        </p:nvSpPr>
        <p:spPr>
          <a:xfrm>
            <a:off x="703373" y="321564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Additional Resources - Children</a:t>
            </a:r>
            <a:endParaRPr sz="32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9" name="Google Shape;219;p9"/>
          <p:cNvPicPr preferRelativeResize="0"/>
          <p:nvPr/>
        </p:nvPicPr>
        <p:blipFill>
          <a:blip r:embed="rId3"/>
          <a:srcRect/>
          <a:stretch/>
        </p:blipFill>
        <p:spPr>
          <a:xfrm>
            <a:off x="921192" y="1828800"/>
            <a:ext cx="7301615" cy="395625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/>
        </p:nvSpPr>
        <p:spPr>
          <a:xfrm>
            <a:off x="585788" y="66579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626277" y="715826"/>
            <a:ext cx="6384123" cy="7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90"/>
              <a:buFont typeface="Roboto"/>
              <a:buNone/>
            </a:pPr>
            <a:r>
              <a:rPr lang="fr-CA" sz="429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429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644816" y="2090395"/>
            <a:ext cx="6028128" cy="183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1" i="0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Have a question about </a:t>
            </a:r>
            <a:r>
              <a:rPr lang="fr-CA" sz="1800" b="1" i="0" u="none" strike="noStrike" cap="none" dirty="0" err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Fall</a:t>
            </a:r>
            <a:r>
              <a:rPr lang="fr-CA" sz="1800" b="1" i="0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Prevention </a:t>
            </a:r>
            <a:r>
              <a:rPr lang="fr-CA" sz="1800" b="1" i="0" u="none" strike="noStrike" cap="none" dirty="0" err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Month</a:t>
            </a:r>
            <a:r>
              <a:rPr lang="fr-CA" sz="1800" b="1" i="0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Michelle Dueckman</a:t>
            </a: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-CA" sz="1600" b="0" i="0" u="none" strike="noStrike" cap="none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Coordinator</a:t>
            </a: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-CA" sz="1600" b="0" i="0" u="none" strike="noStrike" cap="none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Knowledge</a:t>
            </a: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Translation and Programs</a:t>
            </a: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Roboto"/>
                <a:ea typeface="Roboto"/>
                <a:sym typeface="Roboto"/>
              </a:rPr>
              <a:t>Parachute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mdueckman@parachute.ca</a:t>
            </a:r>
            <a:r>
              <a:rPr lang="fr-CA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</a:t>
            </a:r>
            <a:r>
              <a:rPr lang="fr-C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2" descr="Image result for twitter icon"/>
          <p:cNvPicPr preferRelativeResize="0"/>
          <p:nvPr/>
        </p:nvPicPr>
        <p:blipFill rotWithShape="1">
          <a:blip r:embed="rId4">
            <a:alphaModFix/>
          </a:blip>
          <a:srcRect l="33310" t="15276" r="33345" b="13538"/>
          <a:stretch/>
        </p:blipFill>
        <p:spPr>
          <a:xfrm>
            <a:off x="397927" y="5383772"/>
            <a:ext cx="493776" cy="49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 descr="Image result for facebook icon"/>
          <p:cNvPicPr preferRelativeResize="0"/>
          <p:nvPr/>
        </p:nvPicPr>
        <p:blipFill rotWithShape="1">
          <a:blip r:embed="rId5">
            <a:alphaModFix/>
          </a:blip>
          <a:srcRect l="10775" t="11530" r="11054" b="11458"/>
          <a:stretch/>
        </p:blipFill>
        <p:spPr>
          <a:xfrm>
            <a:off x="397927" y="4749365"/>
            <a:ext cx="496599" cy="48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2"/>
          <p:cNvSpPr/>
          <p:nvPr/>
        </p:nvSpPr>
        <p:spPr>
          <a:xfrm>
            <a:off x="990600" y="4809159"/>
            <a:ext cx="2168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@FallPreventionMonth</a:t>
            </a:r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1021115" y="5383772"/>
            <a:ext cx="311908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@fallpreventCA</a:t>
            </a:r>
            <a:endParaRPr sz="1600" b="1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PreventFallsCA</a:t>
            </a:r>
            <a:endParaRPr lang="fr-CA" sz="1600" dirty="0">
              <a:solidFill>
                <a:srgbClr val="3F3F3F"/>
              </a:solidFill>
              <a:latin typeface="Calibri"/>
              <a:cs typeface="Calibri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FallPreventionMonthCA</a:t>
            </a:r>
            <a:endParaRPr lang="fr-CA" sz="1600" dirty="0">
              <a:solidFill>
                <a:srgbClr val="3F3F3F"/>
              </a:solidFill>
              <a:latin typeface="Calibri"/>
              <a:cs typeface="Calibri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PreventiondesChutes</a:t>
            </a:r>
            <a:r>
              <a:rPr lang="fr-CA" sz="1600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 </a:t>
            </a:r>
            <a:endParaRPr lang="fr-CA" sz="1600" dirty="0">
              <a:solidFill>
                <a:srgbClr val="3F3F3F"/>
              </a:solidFill>
              <a:latin typeface="Calibri"/>
              <a:cs typeface="Calibri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779246" y="2895600"/>
            <a:ext cx="4379106" cy="39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/>
          <p:cNvPicPr preferRelativeResize="0"/>
          <p:nvPr/>
        </p:nvPicPr>
        <p:blipFill>
          <a:blip r:embed="rId7"/>
          <a:srcRect/>
          <a:stretch/>
        </p:blipFill>
        <p:spPr>
          <a:xfrm>
            <a:off x="7010400" y="513366"/>
            <a:ext cx="1787863" cy="778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/>
        </p:nvSpPr>
        <p:spPr>
          <a:xfrm>
            <a:off x="585788" y="66579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779246" y="2895600"/>
            <a:ext cx="4379106" cy="39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3"/>
          <p:cNvSpPr txBox="1"/>
          <p:nvPr/>
        </p:nvSpPr>
        <p:spPr>
          <a:xfrm>
            <a:off x="626277" y="715826"/>
            <a:ext cx="6384123" cy="7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90"/>
              <a:buFont typeface="Roboto"/>
              <a:buNone/>
            </a:pPr>
            <a:r>
              <a:rPr lang="fr-CA" sz="429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429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13"/>
          <p:cNvSpPr txBox="1"/>
          <p:nvPr/>
        </p:nvSpPr>
        <p:spPr>
          <a:xfrm>
            <a:off x="801382" y="1828800"/>
            <a:ext cx="4586352" cy="2031325"/>
          </a:xfrm>
          <a:prstGeom prst="rect">
            <a:avLst/>
          </a:prstGeom>
          <a:noFill/>
          <a:ln w="38100" cap="flat" cmpd="sng">
            <a:solidFill>
              <a:srgbClr val="004E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[PRESENTERS CONTACT INFO]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[NAME]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[TITLE, ORGANIZATION]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[EMAIL]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>
          <a:blip r:embed="rId4"/>
          <a:srcRect/>
          <a:stretch/>
        </p:blipFill>
        <p:spPr>
          <a:xfrm>
            <a:off x="7010400" y="513366"/>
            <a:ext cx="1787863" cy="77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 descr="Image result for twitter icon"/>
          <p:cNvPicPr preferRelativeResize="0"/>
          <p:nvPr/>
        </p:nvPicPr>
        <p:blipFill rotWithShape="1">
          <a:blip r:embed="rId5">
            <a:alphaModFix/>
          </a:blip>
          <a:srcRect l="33310" t="15276" r="33345" b="13538"/>
          <a:stretch/>
        </p:blipFill>
        <p:spPr>
          <a:xfrm>
            <a:off x="382069" y="4891408"/>
            <a:ext cx="493776" cy="49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 descr="Image result for facebook icon"/>
          <p:cNvPicPr preferRelativeResize="0"/>
          <p:nvPr/>
        </p:nvPicPr>
        <p:blipFill rotWithShape="1">
          <a:blip r:embed="rId6">
            <a:alphaModFix/>
          </a:blip>
          <a:srcRect l="10775" t="11530" r="11054" b="11458"/>
          <a:stretch/>
        </p:blipFill>
        <p:spPr>
          <a:xfrm>
            <a:off x="382069" y="4257001"/>
            <a:ext cx="496599" cy="48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3"/>
          <p:cNvSpPr/>
          <p:nvPr/>
        </p:nvSpPr>
        <p:spPr>
          <a:xfrm>
            <a:off x="974742" y="4316795"/>
            <a:ext cx="2168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@FallPreventionMonth</a:t>
            </a:r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974742" y="4891408"/>
            <a:ext cx="311908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@fallpreventCA</a:t>
            </a:r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/>
          <p:nvPr/>
        </p:nvSpPr>
        <p:spPr>
          <a:xfrm>
            <a:off x="420812" y="5553107"/>
            <a:ext cx="422442" cy="422442"/>
          </a:xfrm>
          <a:prstGeom prst="ellipse">
            <a:avLst/>
          </a:prstGeom>
          <a:solidFill>
            <a:srgbClr val="3BB44A"/>
          </a:solidFill>
          <a:ln w="25400" cap="flat" cmpd="sng">
            <a:solidFill>
              <a:srgbClr val="3BB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CA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974741" y="5416020"/>
            <a:ext cx="311908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PreventFallsCA</a:t>
            </a:r>
            <a:endParaRPr lang="fr-CA" sz="1600" dirty="0">
              <a:solidFill>
                <a:srgbClr val="3F3F3F"/>
              </a:solidFill>
              <a:latin typeface="Calibri"/>
              <a:cs typeface="Calibri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FallPreventionMonthCA</a:t>
            </a:r>
            <a:endParaRPr lang="fr-CA" sz="1600" dirty="0">
              <a:solidFill>
                <a:srgbClr val="3F3F3F"/>
              </a:solidFill>
              <a:latin typeface="Calibri"/>
              <a:cs typeface="Calibri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PreventiondesChutes</a:t>
            </a:r>
            <a:r>
              <a:rPr lang="fr-CA" sz="1600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 </a:t>
            </a:r>
            <a:endParaRPr lang="fr-CA" sz="1600" dirty="0">
              <a:solidFill>
                <a:srgbClr val="3F3F3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2375338"/>
            <a:ext cx="9144000" cy="3780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2339511" y="6156012"/>
            <a:ext cx="66249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1" u="none" strike="noStrike" cap="none" dirty="0" err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Launched</a:t>
            </a:r>
            <a:r>
              <a:rPr lang="fr-CA" sz="1800" b="0" i="1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sz="1800" b="0" i="1" u="none" strike="noStrike" cap="none" dirty="0" err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November</a:t>
            </a:r>
            <a:r>
              <a:rPr lang="fr-CA" sz="1800" b="0" i="1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2015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>
          <a:blip r:embed="rId3"/>
          <a:srcRect/>
          <a:stretch/>
        </p:blipFill>
        <p:spPr>
          <a:xfrm>
            <a:off x="246993" y="592580"/>
            <a:ext cx="3037081" cy="132202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1314450" y="2631256"/>
            <a:ext cx="6515100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Fall Prevention Month is a campaign that encourages </a:t>
            </a:r>
            <a:r>
              <a:rPr lang="fr-CA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organizations and individuals</a:t>
            </a: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to come together </a:t>
            </a:r>
            <a:r>
              <a:rPr lang="fr-CA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 coordinate </a:t>
            </a: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fall </a:t>
            </a: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prevention</a:t>
            </a: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efforts for a </a:t>
            </a:r>
            <a:r>
              <a:rPr lang="fr-CA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larger impact</a:t>
            </a: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the resources on the website to raise awareness of fall prevention in your community.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/>
        </p:nvSpPr>
        <p:spPr>
          <a:xfrm>
            <a:off x="685800" y="112782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Contributors and Friends of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Fall Prevention Month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7"/>
          <p:cNvSpPr/>
          <p:nvPr/>
        </p:nvSpPr>
        <p:spPr>
          <a:xfrm>
            <a:off x="1165170" y="2368362"/>
            <a:ext cx="685293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Fall Prevention Month Partners want to thank the following organizations who have actively contributed to the development of the Fall Prevention Month campaign with their time, knowledge and skills.</a:t>
            </a:r>
            <a:endParaRPr sz="1600" b="0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3010537" y="3658682"/>
            <a:ext cx="3314821" cy="109843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7"/>
          <p:cNvSpPr txBox="1"/>
          <p:nvPr/>
        </p:nvSpPr>
        <p:spPr>
          <a:xfrm>
            <a:off x="3010537" y="3826563"/>
            <a:ext cx="3314821" cy="7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fr-CA" sz="2000" b="1" i="0" u="sng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see the list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3846"/>
          <a:stretch/>
        </p:blipFill>
        <p:spPr>
          <a:xfrm>
            <a:off x="307348" y="1691136"/>
            <a:ext cx="8529304" cy="3924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5" name="Google Shape;135;p4"/>
          <p:cNvSpPr txBox="1"/>
          <p:nvPr/>
        </p:nvSpPr>
        <p:spPr>
          <a:xfrm>
            <a:off x="1562100" y="559676"/>
            <a:ext cx="6019800" cy="63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Fall Prevention Month Website</a:t>
            </a:r>
            <a:endParaRPr sz="32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2853331" y="1112598"/>
            <a:ext cx="3437338" cy="39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oboto"/>
              <a:buNone/>
            </a:pPr>
            <a:r>
              <a:rPr lang="fr-CA" sz="2000" b="0" i="0" u="sng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www.fallpreventionmonth.ca</a:t>
            </a:r>
            <a:endParaRPr sz="2000" b="0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861365" y="5797585"/>
            <a:ext cx="407453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French resources and events are available on the French section of the website.</a:t>
            </a:r>
            <a:endParaRPr sz="1600" b="0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FEA29E-585B-F641-AE56-AFDC1E599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343" y="4045441"/>
            <a:ext cx="1569995" cy="15699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>
            <a:off x="3131730" y="1988996"/>
            <a:ext cx="3131999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0" y="1985005"/>
            <a:ext cx="3131999" cy="19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0" y="4966300"/>
            <a:ext cx="9179148" cy="190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536467" y="756066"/>
            <a:ext cx="6071066" cy="77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Bilingual Website</a:t>
            </a:r>
            <a:endParaRPr sz="32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946400" y="3952378"/>
            <a:ext cx="3180179" cy="79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fr-CA" sz="1800" b="0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www.fallpreventionmonth.ca</a:t>
            </a:r>
            <a:endParaRPr sz="1800" b="0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fr-CA" sz="1800" b="0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www.novembresanschute.ca</a:t>
            </a:r>
            <a:endParaRPr sz="1800" b="0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51434" y="2225064"/>
            <a:ext cx="279496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Activities</a:t>
            </a:r>
            <a:endParaRPr sz="16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Ideas to help you plan and host your own activity or event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1206555" y="5093995"/>
            <a:ext cx="3565362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Twitter: </a:t>
            </a:r>
            <a:br>
              <a:rPr lang="fr-CA" sz="1800" b="0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@FallPreventCA</a:t>
            </a: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#</a:t>
            </a:r>
            <a:r>
              <a:rPr lang="fr-CA" sz="1600" b="0" i="0" u="none" strike="noStrike" cap="none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PreventFallsCA</a:t>
            </a:r>
            <a:endParaRPr lang="fr-CA"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#</a:t>
            </a:r>
            <a:r>
              <a:rPr lang="fr-CA" sz="1600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FallPreventionMonthCA</a:t>
            </a: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#PreventiondesChutes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" name="Google Shape;150;p5" descr="Image result for 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904" y="5091257"/>
            <a:ext cx="673795" cy="67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Image result for 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1152" y="5098497"/>
            <a:ext cx="546754" cy="54675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5678156" y="5091257"/>
            <a:ext cx="3271757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Facebook: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@FallPreventionMonth</a:t>
            </a: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#</a:t>
            </a:r>
            <a:r>
              <a:rPr lang="fr-CA" sz="1600" b="0" i="0" u="none" strike="noStrike" cap="none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PreventFallsCA</a:t>
            </a:r>
            <a:endParaRPr lang="fr-CA"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#</a:t>
            </a:r>
            <a:r>
              <a:rPr lang="fr-CA" sz="1600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FallPreventionMonthCA</a:t>
            </a:r>
            <a:endParaRPr lang="fr-CA"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#PreventiondesChutes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6078130" y="1985005"/>
            <a:ext cx="3131999" cy="19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3174517" y="2225064"/>
            <a:ext cx="279496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Promotional Materials</a:t>
            </a:r>
            <a:endParaRPr sz="16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Resources to help you promote the campaign or your activity/event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6154563" y="2152395"/>
            <a:ext cx="276105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Additional Resources</a:t>
            </a:r>
            <a:endParaRPr sz="16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Materials developed by external organizations with information on a variety of related topics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313871"/>
            <a:ext cx="6023207" cy="28066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2" name="Google Shape;162;p6"/>
          <p:cNvPicPr preferRelativeResize="0"/>
          <p:nvPr/>
        </p:nvPicPr>
        <p:blipFill>
          <a:blip r:embed="rId4"/>
          <a:srcRect/>
          <a:stretch/>
        </p:blipFill>
        <p:spPr>
          <a:xfrm>
            <a:off x="5014801" y="1957642"/>
            <a:ext cx="3889395" cy="22904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3" name="Google Shape;163;p6"/>
          <p:cNvSpPr/>
          <p:nvPr/>
        </p:nvSpPr>
        <p:spPr>
          <a:xfrm>
            <a:off x="550973" y="3348032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550973" y="37342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 rot="5400000">
            <a:off x="4068752" y="4178284"/>
            <a:ext cx="1006496" cy="381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0" y="571936"/>
            <a:ext cx="9144000" cy="62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Promotional Materials</a:t>
            </a:r>
            <a:endParaRPr sz="32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28F76-0D3E-494B-9599-4F29B507CE89}"/>
              </a:ext>
            </a:extLst>
          </p:cNvPr>
          <p:cNvSpPr txBox="1"/>
          <p:nvPr/>
        </p:nvSpPr>
        <p:spPr>
          <a:xfrm>
            <a:off x="381000" y="518684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fr-CA" sz="1400" b="0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www.fallpreventionmonth.ca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860E418-9E67-ED4B-8786-EBF7C34A0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801" y="4331870"/>
            <a:ext cx="3888000" cy="24245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/>
          <p:nvPr/>
        </p:nvSpPr>
        <p:spPr>
          <a:xfrm>
            <a:off x="703373" y="321564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Promotional Materials Available</a:t>
            </a:r>
            <a:endParaRPr sz="32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72" name="Google Shape;172;p7"/>
          <p:cNvGraphicFramePr/>
          <p:nvPr>
            <p:extLst>
              <p:ext uri="{D42A27DB-BD31-4B8C-83A1-F6EECF244321}">
                <p14:modId xmlns:p14="http://schemas.microsoft.com/office/powerpoint/2010/main" val="1742066038"/>
              </p:ext>
            </p:extLst>
          </p:nvPr>
        </p:nvGraphicFramePr>
        <p:xfrm>
          <a:off x="703373" y="1628508"/>
          <a:ext cx="8001000" cy="3650930"/>
        </p:xfrm>
        <a:graphic>
          <a:graphicData uri="http://schemas.openxmlformats.org/drawingml/2006/table">
            <a:tbl>
              <a:tblPr firstRow="1" bandRow="1">
                <a:noFill/>
                <a:tableStyleId>{6F51247A-DF19-4A5B-B093-C23A49D99548}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Promotional Materials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44A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</a:rPr>
                        <a:t>C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Communic</a:t>
                      </a: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          </a:ext>
                          </a:extLst>
                        </a:rPr>
                        <a:t>ation </a:t>
                      </a: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Resources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Branded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Media Package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Age-Friendly Communication: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Facts, Tips and Ideas</a:t>
                      </a:r>
                      <a:endParaRPr sz="12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Build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Your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Own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Event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Poster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Fall Prevention Month Success Stories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Fact Bank (Updated)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Stories from Patients &amp; Caregivers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 Articles &amp; Tips (Updated)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E-newsletter Archive (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Updated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Social Media 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Resources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(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Updated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Making</a:t>
                      </a:r>
                      <a:r>
                        <a:rPr lang="fr-CA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CA" sz="16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Fall</a:t>
                      </a:r>
                      <a:r>
                        <a:rPr lang="fr-CA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CA" sz="16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Prevention</a:t>
                      </a:r>
                      <a:r>
                        <a:rPr lang="fr-CA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CA" sz="16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Month</a:t>
                      </a:r>
                      <a:r>
                        <a:rPr lang="fr-CA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Accessible 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          </a:ext>
                          </a:extLst>
                        </a:rPr>
                        <a:t>Tip 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          </a:ext>
                          </a:extLst>
                        </a:rPr>
                        <a:t>Sheets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          </a:ext>
                          </a:extLst>
                        </a:rPr>
                        <a:t>Communication Tips 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3" name="Google Shape;173;p7"/>
          <p:cNvSpPr/>
          <p:nvPr/>
        </p:nvSpPr>
        <p:spPr>
          <a:xfrm>
            <a:off x="685800" y="5492793"/>
            <a:ext cx="8000999" cy="338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These resources may change as new ones become available. </a:t>
            </a:r>
            <a:endParaRPr sz="1600" b="0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2221432" y="533400"/>
            <a:ext cx="470113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Activities You Can Host for Adults</a:t>
            </a:r>
            <a:endParaRPr sz="32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p28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1432" y="1676400"/>
            <a:ext cx="4052905" cy="4937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/>
        </p:nvSpPr>
        <p:spPr>
          <a:xfrm>
            <a:off x="2221432" y="533400"/>
            <a:ext cx="470113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Activities You Can Host for Adults</a:t>
            </a:r>
            <a:endParaRPr sz="32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705293" y="1971065"/>
            <a:ext cx="6019800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In-person and virtual activities your organization can organize and/or plan with partners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</a:ext>
              </a:extLst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Instructions and downloads available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</a:ext>
              </a:extLst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Examples</a:t>
            </a: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8" name="Google Shape;188;p10"/>
          <p:cNvGraphicFramePr/>
          <p:nvPr>
            <p:extLst>
              <p:ext uri="{D42A27DB-BD31-4B8C-83A1-F6EECF244321}">
                <p14:modId xmlns:p14="http://schemas.microsoft.com/office/powerpoint/2010/main" val="3707256337"/>
              </p:ext>
            </p:extLst>
          </p:nvPr>
        </p:nvGraphicFramePr>
        <p:xfrm>
          <a:off x="705293" y="3429000"/>
          <a:ext cx="8001000" cy="2062530"/>
        </p:xfrm>
        <a:graphic>
          <a:graphicData uri="http://schemas.openxmlformats.org/drawingml/2006/table">
            <a:tbl>
              <a:tblPr firstRow="1" bandRow="1">
                <a:noFill/>
                <a:tableStyleId>{6F51247A-DF19-4A5B-B093-C23A49D99548}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Virtual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44A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</a:t>
                      </a: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          </a:ext>
                          </a:extLst>
                        </a:rPr>
                        <a:t>n Person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Falls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Assistant Online 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Games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Fall Prevention Month Display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Elders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in Motion Training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Fall Risk Factor Visual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Brainstorming Activity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Public Education Presentation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Movement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Snack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9" name="Google Shape;189;p10"/>
          <p:cNvSpPr/>
          <p:nvPr/>
        </p:nvSpPr>
        <p:spPr>
          <a:xfrm>
            <a:off x="3352800" y="5715000"/>
            <a:ext cx="246237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r-CA" sz="25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… and more!</a:t>
            </a:r>
            <a:endParaRPr sz="2500" b="1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5290"/>
      </a:accent1>
      <a:accent2>
        <a:srgbClr val="3BB44A"/>
      </a:accent2>
      <a:accent3>
        <a:srgbClr val="D15F27"/>
      </a:accent3>
      <a:accent4>
        <a:srgbClr val="CB1587"/>
      </a:accent4>
      <a:accent5>
        <a:srgbClr val="276EB7"/>
      </a:accent5>
      <a:accent6>
        <a:srgbClr val="14A1B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862</Words>
  <Application>Microsoft Macintosh PowerPoint</Application>
  <PresentationFormat>On-screen Show (4:3)</PresentationFormat>
  <Paragraphs>138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Mariel Ang</dc:creator>
  <cp:lastModifiedBy>Michelle Dueckman</cp:lastModifiedBy>
  <cp:revision>12</cp:revision>
  <dcterms:created xsi:type="dcterms:W3CDTF">2018-08-01T16:08:57Z</dcterms:created>
  <dcterms:modified xsi:type="dcterms:W3CDTF">2022-09-25T20:51:29Z</dcterms:modified>
</cp:coreProperties>
</file>